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2"/>
  </p:notesMasterIdLst>
  <p:handoutMasterIdLst>
    <p:handoutMasterId r:id="rId23"/>
  </p:handoutMasterIdLst>
  <p:sldIdLst>
    <p:sldId id="256" r:id="rId2"/>
    <p:sldId id="351" r:id="rId3"/>
    <p:sldId id="355" r:id="rId4"/>
    <p:sldId id="354" r:id="rId5"/>
    <p:sldId id="340" r:id="rId6"/>
    <p:sldId id="258" r:id="rId7"/>
    <p:sldId id="259" r:id="rId8"/>
    <p:sldId id="321" r:id="rId9"/>
    <p:sldId id="370" r:id="rId10"/>
    <p:sldId id="368" r:id="rId11"/>
    <p:sldId id="369" r:id="rId12"/>
    <p:sldId id="323" r:id="rId13"/>
    <p:sldId id="366" r:id="rId14"/>
    <p:sldId id="263" r:id="rId15"/>
    <p:sldId id="360" r:id="rId16"/>
    <p:sldId id="341" r:id="rId17"/>
    <p:sldId id="364" r:id="rId18"/>
    <p:sldId id="358" r:id="rId19"/>
    <p:sldId id="261" r:id="rId20"/>
    <p:sldId id="334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 varScale="1">
        <p:scale>
          <a:sx n="71" d="100"/>
          <a:sy n="71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7D411178-6BDE-4EA3-A596-B7614A092B76}" type="datetimeFigureOut">
              <a:rPr lang="en-US"/>
              <a:pPr/>
              <a:t>3/5/2012</a:t>
            </a:fld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DE77E2B-5CD7-434B-B45B-CD8887E247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fld id="{C456920B-58A2-4A8E-ACA6-954767C7D7A9}" type="datetimeFigureOut">
              <a:rPr lang="en-US"/>
              <a:pPr/>
              <a:t>3/5/2012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fld id="{48375CDA-E102-4D08-BE40-5E4ED2DF59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D290C-4C4B-4BCA-8765-0AB6885150F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D5F2E-DA2C-4415-8EB0-7DC275B2F61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8066D-3681-498F-BAF7-A8A20C16D2D4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52E4B-E3F7-4B60-886F-81B15E7B2D38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14FCA-2D8C-4591-876C-780B23F30CB0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97D58607-55E9-4DDC-850B-81AD2FBAF17D}" type="slidenum">
              <a:rPr lang="en-US" sz="1200">
                <a:latin typeface="Calibri" pitchFamily="34" charset="0"/>
              </a:rPr>
              <a:pPr algn="r" defTabSz="931863"/>
              <a:t>20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D5307-C067-4019-9E5F-98C8DDC871D2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31B488B1-46DC-4A30-8B28-B36EB8393EE3}" type="slidenum">
              <a:rPr lang="en-US" sz="1200">
                <a:latin typeface="Calibri" pitchFamily="34" charset="0"/>
              </a:rPr>
              <a:pPr algn="r" defTabSz="931863"/>
              <a:t>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E8DDE-D83D-4370-8960-76533513632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FEB42-3412-464C-9A52-F2D74B66987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C2C0D-DC31-4CDA-8FE2-47A84E67E5CE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FE41E-3716-455C-8509-FC2C8F0F13D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A288E-DCB7-4E70-AC8B-5F55EF0BF0A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E42C6-CFDA-46B9-895F-8E524A4DF8FE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126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5CCF7-21E5-40F8-8910-1CADDD769805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388E9-2049-47CE-AA69-C2D6D1E93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698DE-884A-4B65-81CC-DE084393FFBF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4A9B1-F796-452A-ABB7-999838E81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C5D32-9176-44D1-9849-E383C1F11396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CC04C-11E0-4DC1-94C0-3D9662597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FF6B2-6CBF-4126-8BE3-6D1D1F1868AD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89510-7454-45E6-9A89-662AA31A0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A36A-04E9-4320-A44A-A68E9AFBC3B3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F125-F71E-46C8-9C85-BB609BABB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9A503-40CD-4D2B-8E4C-022FEE395932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2AA1A-9C90-405D-8C52-4C1B9BB09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A6879-1B92-47BF-B714-2F960A78410D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6CE67-53FC-49BB-A29D-7D9F9F6C3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5C125-102F-4428-93C0-FA2C3A600F6D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29DF-B7B2-43EE-9240-9EC4B1F23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E5FDC-762C-4A0A-BEA0-D8FC74ACC821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6B0EC-F212-4505-B293-8235784EB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F437-0BAD-4119-887D-0A25CF08135C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762AC-0DC1-4997-963A-7AE3D241D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DED11-7570-4990-812F-2EAE9251A31A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9EE41-C2C8-488A-80AA-C39F7E0E2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116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1162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162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0CCAA0C3-4509-407A-BB66-BF38B86DACE8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F22D7DD-E1B3-49D2-A8E8-558259214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herman@ci.chico.ca.u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hyperlink" Target="mailto:falexander@cs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 idx="4294967295"/>
          </p:nvPr>
        </p:nvSpPr>
        <p:spPr>
          <a:xfrm>
            <a:off x="3276600" y="4038600"/>
            <a:ext cx="5562600" cy="1828800"/>
          </a:xfrm>
        </p:spPr>
        <p:txBody>
          <a:bodyPr anchor="b"/>
          <a:lstStyle/>
          <a:p>
            <a:pPr eaLnBrk="1" hangingPunct="1"/>
            <a:r>
              <a:rPr lang="en-US" sz="4800" smtClean="0"/>
              <a:t>CITY OF CHICO</a:t>
            </a:r>
            <a:br>
              <a:rPr lang="en-US" sz="4800" smtClean="0"/>
            </a:br>
            <a:r>
              <a:rPr lang="en-US" sz="4800" smtClean="0"/>
              <a:t>2020 CLIMATE ACTION PLAN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4294967295"/>
          </p:nvPr>
        </p:nvSpPr>
        <p:spPr>
          <a:xfrm>
            <a:off x="2362200" y="6049963"/>
            <a:ext cx="6705600" cy="685800"/>
          </a:xfrm>
        </p:spPr>
        <p:txBody>
          <a:bodyPr anchor="ctr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900" smtClean="0">
                <a:solidFill>
                  <a:srgbClr val="FFFFFF"/>
                </a:solidFill>
              </a:rPr>
              <a:t>Overview of Plan Components</a:t>
            </a:r>
          </a:p>
        </p:txBody>
      </p:sp>
      <p:pic>
        <p:nvPicPr>
          <p:cNvPr id="15363" name="Picture 3" descr="chicosea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0"/>
            <a:ext cx="22637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800" b="1" smtClean="0"/>
              <a:t>How GHG Reduction Actions Count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hlink"/>
                </a:solidFill>
              </a:rPr>
              <a:t>To count a GHG emission reduction action, the act must affect a change or reduction in an emissions-producing activity from the way it was emitting GHG in 2005, or change the manner in which it was projected to emit GHG in subsequent years (Business as Usual).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smtClean="0"/>
              <a:t>How Their Impact is Quantified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	“Emissions Factors”</a:t>
            </a:r>
          </a:p>
          <a:p>
            <a:pPr lvl="1">
              <a:buFont typeface="Wingdings" pitchFamily="2" charset="2"/>
              <a:buNone/>
            </a:pPr>
            <a:r>
              <a:rPr lang="en-US" smtClean="0"/>
              <a:t>	What per unit impact, measured in MteCO2, an action will have on reducing aggregate emissions levels </a:t>
            </a:r>
            <a:r>
              <a:rPr lang="en-US" i="1" smtClean="0"/>
              <a:t>per year</a:t>
            </a:r>
          </a:p>
          <a:p>
            <a:pPr lvl="1">
              <a:buFont typeface="Wingdings" pitchFamily="2" charset="2"/>
              <a:buNone/>
            </a:pPr>
            <a:endParaRPr lang="en-US" i="1" smtClean="0"/>
          </a:p>
          <a:p>
            <a:pPr lvl="1">
              <a:buFont typeface="Wingdings" pitchFamily="2" charset="2"/>
              <a:buNone/>
            </a:pPr>
            <a:r>
              <a:rPr lang="en-US" i="1" smtClean="0">
                <a:solidFill>
                  <a:schemeClr val="hlink"/>
                </a:solidFill>
              </a:rPr>
              <a:t>	These factors are developed and reassessed by the EPA. They assume some generalizations based on national averages;  but CAPPA also allows for customization using local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SOURCES FOR ESTIMATING GHG EMISSION REDUCTIONS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ICLEI’s Climate and Air Pollution Planning Assistant (CAPPA) software. Provides standard assumptions for the different measures and allows for local inputs.</a:t>
            </a:r>
          </a:p>
          <a:p>
            <a:pPr eaLnBrk="1" hangingPunct="1"/>
            <a:r>
              <a:rPr lang="en-US" smtClean="0"/>
              <a:t>Environmental Protection Agency (EPA)</a:t>
            </a:r>
          </a:p>
          <a:p>
            <a:pPr eaLnBrk="1" hangingPunct="1"/>
            <a:r>
              <a:rPr lang="en-US" smtClean="0"/>
              <a:t>Energy Emission Factors from PG&amp;E</a:t>
            </a:r>
          </a:p>
          <a:p>
            <a:pPr eaLnBrk="1" hangingPunct="1"/>
            <a:r>
              <a:rPr lang="en-US" smtClean="0"/>
              <a:t>U.S. Department of Energy</a:t>
            </a:r>
          </a:p>
          <a:p>
            <a:pPr eaLnBrk="1" hangingPunct="1"/>
            <a:r>
              <a:rPr lang="en-US" smtClean="0"/>
              <a:t>CalTrans</a:t>
            </a:r>
          </a:p>
          <a:p>
            <a:pPr eaLnBrk="1" hangingPunct="1"/>
            <a:r>
              <a:rPr lang="en-US" smtClean="0"/>
              <a:t>Other GHG Reduction Protocols</a:t>
            </a:r>
          </a:p>
        </p:txBody>
      </p:sp>
      <p:pic>
        <p:nvPicPr>
          <p:cNvPr id="48131" name="Picture 3" descr="chicosea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4038" y="5600700"/>
            <a:ext cx="9699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smtClean="0"/>
              <a:t>For Example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hlink"/>
                </a:solidFill>
              </a:rPr>
              <a:t>Hybrid Cars</a:t>
            </a:r>
          </a:p>
          <a:p>
            <a:pPr lvl="1"/>
            <a:r>
              <a:rPr lang="en-US" smtClean="0"/>
              <a:t>Emissions Factor:  3.29 MteCO2/yr</a:t>
            </a:r>
          </a:p>
          <a:p>
            <a:pPr lvl="1"/>
            <a:r>
              <a:rPr lang="en-US" smtClean="0"/>
              <a:t>Unit Input:  1 Car</a:t>
            </a:r>
          </a:p>
          <a:p>
            <a:pPr lvl="1"/>
            <a:r>
              <a:rPr lang="en-US" smtClean="0"/>
              <a:t>CAPPA Assumptions:</a:t>
            </a:r>
          </a:p>
          <a:p>
            <a:pPr lvl="2"/>
            <a:r>
              <a:rPr lang="en-US" smtClean="0"/>
              <a:t>12,042 Average Annual Miles Per Vehicle</a:t>
            </a:r>
          </a:p>
          <a:p>
            <a:pPr lvl="2"/>
            <a:r>
              <a:rPr lang="en-US" smtClean="0"/>
              <a:t>46 MPG hybrid, 19.7 MPG avg for replaced vehicle</a:t>
            </a:r>
          </a:p>
          <a:p>
            <a:pPr lvl="2"/>
            <a:r>
              <a:rPr lang="en-US" smtClean="0"/>
              <a:t>Fuel consumption: 262 gallons vs. 611 gallons/yr</a:t>
            </a:r>
          </a:p>
          <a:p>
            <a:pPr lvl="2"/>
            <a:r>
              <a:rPr lang="en-US" smtClean="0"/>
              <a:t>0.0094127 MteCo2 emissions/gallon of gasoline</a:t>
            </a:r>
          </a:p>
          <a:p>
            <a:pPr lvl="2"/>
            <a:r>
              <a:rPr lang="en-US" smtClean="0"/>
              <a:t>(611 gals -262 gals)*0.0094127= </a:t>
            </a:r>
            <a:r>
              <a:rPr lang="en-US" smtClean="0">
                <a:solidFill>
                  <a:schemeClr val="hlink"/>
                </a:solidFill>
              </a:rPr>
              <a:t>3.29 MteCO2 reduced/yr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>
          <a:xfrm>
            <a:off x="917575" y="277813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Identified Emissions Reductions Between 2005-2015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226425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Identified GHG reduction actions taken by the City and the community since the 2005 base year.</a:t>
            </a:r>
          </a:p>
          <a:p>
            <a:pPr eaLnBrk="1" hangingPunct="1"/>
            <a:r>
              <a:rPr lang="en-US" sz="2400" smtClean="0"/>
              <a:t>The impact of the existing local actions and potential new actions are estimated to reduce GHG emissions levels by </a:t>
            </a:r>
            <a:r>
              <a:rPr lang="en-US" sz="2400" b="1" u="sng" smtClean="0"/>
              <a:t>77,459 MteCO2</a:t>
            </a:r>
            <a:r>
              <a:rPr lang="en-US" sz="2400" smtClean="0"/>
              <a:t> annually by the end of 2015.</a:t>
            </a:r>
          </a:p>
          <a:p>
            <a:pPr eaLnBrk="1" hangingPunct="1"/>
            <a:r>
              <a:rPr lang="en-US" sz="2400" smtClean="0"/>
              <a:t>Examples of early action leaders Include:</a:t>
            </a:r>
          </a:p>
        </p:txBody>
      </p:sp>
      <p:pic>
        <p:nvPicPr>
          <p:cNvPr id="40963" name="Picture 3" descr="blin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267200"/>
            <a:ext cx="12827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E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267200"/>
            <a:ext cx="1104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P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334000"/>
            <a:ext cx="1020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caab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5029200"/>
            <a:ext cx="1323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Mal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6096000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SN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5029200"/>
            <a:ext cx="1519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 descr="smuckers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4267200"/>
            <a:ext cx="1557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0" descr="ChicoCity Seal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5181600"/>
            <a:ext cx="838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1" descr="CSUC Seal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4600" y="4114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2" descr="AS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95600" y="4191000"/>
            <a:ext cx="13620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3" descr="RHA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2200" y="5562600"/>
            <a:ext cx="1081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 idx="4294967295"/>
          </p:nvPr>
        </p:nvSpPr>
        <p:spPr>
          <a:xfrm>
            <a:off x="917575" y="277813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58" name="Content Placeholder 3" descr="IMG_4778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-70905" r="-70905"/>
          <a:stretch>
            <a:fillRect/>
          </a:stretch>
        </p:blipFill>
        <p:spPr>
          <a:xfrm>
            <a:off x="-1676400" y="1828800"/>
            <a:ext cx="12268200" cy="5029200"/>
          </a:xfrm>
        </p:spPr>
      </p:pic>
      <p:pic>
        <p:nvPicPr>
          <p:cNvPr id="45059" name="Picture 4" descr="WPCP Solar Arra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305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 descr="chicosea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4038" y="5600700"/>
            <a:ext cx="9699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Examples of Some Phase 1 Actions</a:t>
            </a:r>
          </a:p>
        </p:txBody>
      </p:sp>
      <p:sp>
        <p:nvSpPr>
          <p:cNvPr id="104451" name="Rectangle 3"/>
          <p:cNvSpPr>
            <a:spLocks noGrp="1"/>
          </p:cNvSpPr>
          <p:nvPr>
            <p:ph type="body" idx="4294967295"/>
          </p:nvPr>
        </p:nvSpPr>
        <p:spPr>
          <a:xfrm>
            <a:off x="768198" y="1530322"/>
            <a:ext cx="7763331" cy="4488017"/>
          </a:xfrm>
        </p:spPr>
        <p:txBody>
          <a:bodyPr numCol="2"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endParaRPr lang="en-US" sz="2000" kern="1200" dirty="0"/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LED Street Lights 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Lighting Upgrades 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HVAC Control Retrofits 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Chiller Retrofits 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PC Power Management 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Additional Hybrid Vehicles 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Additional Acreage on Central Irrigation Controls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Weatherization/ Energy Audits- Pilots 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RECO 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endParaRPr lang="en-US" sz="2000" kern="1200" dirty="0"/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New Bike Path- Hwy 99 Corridor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New Bike Path- 2nd Street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Franchise Waste Zones 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Expanded Bus Routes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Household, School Outreach 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Business Climate Partnership 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Workshops 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Website 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Landfill Gas Capture 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1200" dirty="0"/>
              <a:t>Additional City Composting  </a:t>
            </a:r>
          </a:p>
        </p:txBody>
      </p:sp>
      <p:pic>
        <p:nvPicPr>
          <p:cNvPr id="43011" name="Picture 3" descr="chicosea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4038" y="5600700"/>
            <a:ext cx="9699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 idx="4294967295"/>
          </p:nvPr>
        </p:nvSpPr>
        <p:spPr>
          <a:xfrm>
            <a:off x="917575" y="2778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Implementation Monitoring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1600200"/>
            <a:ext cx="7772400" cy="4500563"/>
          </a:xfrm>
        </p:spPr>
        <p:txBody>
          <a:bodyPr/>
          <a:lstStyle/>
          <a:p>
            <a:pPr eaLnBrk="1" hangingPunct="1"/>
            <a:r>
              <a:rPr lang="en-US" smtClean="0"/>
              <a:t>Key to implementation success will be continual monitoring of: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Local Emissions Levels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External Impacts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Action Implementation Success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Best Practices and New Technology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Grant/Funding Availability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Changes in Grid Mix and in Input Price Levels</a:t>
            </a:r>
          </a:p>
        </p:txBody>
      </p:sp>
      <p:pic>
        <p:nvPicPr>
          <p:cNvPr id="63491" name="Picture 3" descr="chicosea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4038" y="5600700"/>
            <a:ext cx="9699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Phase II Amendment Process</a:t>
            </a:r>
          </a:p>
        </p:txBody>
      </p:sp>
      <p:sp>
        <p:nvSpPr>
          <p:cNvPr id="59394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At the end of Phase I conduct a second GHG inventory.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Review Success of Phase I Actions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Review Success of External Actions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Phase II Actions Will be Selected Based 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hlink"/>
                </a:solidFill>
              </a:rPr>
              <a:t>Additional GHG emissions reductions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hlink"/>
                </a:solidFill>
              </a:rPr>
              <a:t>Cost-Benefit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hlink"/>
                </a:solidFill>
              </a:rPr>
              <a:t>Available Funding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CAP Amendment Approved by Council through Public Review Process</a:t>
            </a:r>
          </a:p>
        </p:txBody>
      </p:sp>
      <p:pic>
        <p:nvPicPr>
          <p:cNvPr id="59395" name="Picture 3" descr="chicosea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4038" y="5600700"/>
            <a:ext cx="9699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917575" y="2778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Climate Action Plan Timeline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1600200"/>
            <a:ext cx="7772400" cy="4500563"/>
          </a:xfrm>
        </p:spPr>
        <p:txBody>
          <a:bodyPr/>
          <a:lstStyle/>
          <a:p>
            <a:pPr eaLnBrk="1" hangingPunct="1"/>
            <a:r>
              <a:rPr lang="en-US" smtClean="0"/>
              <a:t>March-April 2012: Public Comment Period of Draft CAP (STF meetings in March and April)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April-June 2012: Environmental Review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April-June 2012:  Preparation of Final CAP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July-August 2012: Release of Final CAP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September 2012:  Council Approval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35843" name="Picture 3" descr="chicosea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4038" y="5600700"/>
            <a:ext cx="9699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Chico Climate Action History</a:t>
            </a:r>
          </a:p>
        </p:txBody>
      </p:sp>
      <p:sp>
        <p:nvSpPr>
          <p:cNvPr id="12185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eaLnBrk="1" hangingPunct="1">
              <a:buFontTx/>
              <a:buChar char=""/>
            </a:pPr>
            <a:r>
              <a:rPr lang="en-US" sz="2700" b="1" smtClean="0"/>
              <a:t>Chico City Council authorizes Mayor to sign US Conference of Mayor’s Climate Protection Agreement November 3, 2006</a:t>
            </a:r>
          </a:p>
          <a:p>
            <a:pPr lvl="1" eaLnBrk="1" hangingPunct="1"/>
            <a:r>
              <a:rPr lang="en-US" sz="1800" smtClean="0">
                <a:solidFill>
                  <a:schemeClr val="hlink"/>
                </a:solidFill>
              </a:rPr>
              <a:t>315</a:t>
            </a:r>
            <a:r>
              <a:rPr lang="en-US" sz="1800" baseline="30000" smtClean="0">
                <a:solidFill>
                  <a:schemeClr val="hlink"/>
                </a:solidFill>
              </a:rPr>
              <a:t>th</a:t>
            </a:r>
            <a:r>
              <a:rPr lang="en-US" sz="1800" smtClean="0">
                <a:solidFill>
                  <a:schemeClr val="hlink"/>
                </a:solidFill>
              </a:rPr>
              <a:t> City in the nation to sign the agreement. First Northstate City to sign</a:t>
            </a:r>
          </a:p>
          <a:p>
            <a:pPr lvl="1" eaLnBrk="1" hangingPunct="1"/>
            <a:r>
              <a:rPr lang="en-US" sz="1800" smtClean="0">
                <a:solidFill>
                  <a:schemeClr val="hlink"/>
                </a:solidFill>
              </a:rPr>
              <a:t>Signature Cities commit to strive to meet Kyoto Protocol greenhouse gas reduction (7% GHG reduction from 1990 levels)</a:t>
            </a:r>
          </a:p>
          <a:p>
            <a:pPr eaLnBrk="1" hangingPunct="1"/>
            <a:r>
              <a:rPr lang="en-US" sz="2700" b="1" smtClean="0"/>
              <a:t>Sustainability Task Force formed March 2007</a:t>
            </a:r>
          </a:p>
          <a:p>
            <a:pPr lvl="1" eaLnBrk="1" hangingPunct="1"/>
            <a:r>
              <a:rPr lang="en-US" sz="1900" smtClean="0">
                <a:solidFill>
                  <a:schemeClr val="hlink"/>
                </a:solidFill>
              </a:rPr>
              <a:t>Make recommendations on how to implement the Mayor’s Agreement</a:t>
            </a:r>
          </a:p>
          <a:p>
            <a:pPr lvl="1" eaLnBrk="1" hangingPunct="1"/>
            <a:r>
              <a:rPr lang="en-US" sz="1900" smtClean="0">
                <a:solidFill>
                  <a:schemeClr val="hlink"/>
                </a:solidFill>
              </a:rPr>
              <a:t>Make recommendations on initiatives that will reduce greenhouse gas (GHG) emissions </a:t>
            </a:r>
          </a:p>
          <a:p>
            <a:pPr lvl="1" eaLnBrk="1" hangingPunct="1"/>
            <a:r>
              <a:rPr lang="en-US" sz="1900" smtClean="0">
                <a:solidFill>
                  <a:schemeClr val="hlink"/>
                </a:solidFill>
              </a:rPr>
              <a:t>Advise Council on other Sustainability issues and items.</a:t>
            </a:r>
          </a:p>
        </p:txBody>
      </p:sp>
      <p:pic>
        <p:nvPicPr>
          <p:cNvPr id="18435" name="Picture 3" descr="chicosea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4038" y="5600700"/>
            <a:ext cx="9699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Contact Information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Linda Herman, Administrative Manager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City of Chico General Services Department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Phone:  530-896-7241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Email:   </a:t>
            </a:r>
            <a:r>
              <a:rPr lang="en-US" smtClean="0">
                <a:hlinkClick r:id="rId3"/>
              </a:rPr>
              <a:t>Lherman@ci.chico.ca.us</a:t>
            </a: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b="1" smtClean="0"/>
              <a:t>Fletcher Alexander, Analyst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Institute for Sustainable Development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Phone:  530-898-3332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Email:  </a:t>
            </a:r>
            <a:r>
              <a:rPr lang="en-US" smtClean="0">
                <a:hlinkClick r:id="rId4"/>
              </a:rPr>
              <a:t>falexander@csu.edu</a:t>
            </a: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65539" name="Picture 3" descr="chicoseal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4038" y="5600700"/>
            <a:ext cx="9699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77724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  <a:latin typeface="Times New Roman" pitchFamily="18" charset="0"/>
              </a:rPr>
              <a:t>ICLEI Climate Action Milestones</a:t>
            </a:r>
          </a:p>
        </p:txBody>
      </p:sp>
      <p:pic>
        <p:nvPicPr>
          <p:cNvPr id="20483" name="Picture 3" descr="chicosea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4038" y="5600700"/>
            <a:ext cx="9699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7575" y="2778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STF Accomplishments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14400" y="1600200"/>
            <a:ext cx="7772400" cy="4500563"/>
          </a:xfrm>
        </p:spPr>
        <p:txBody>
          <a:bodyPr/>
          <a:lstStyle/>
          <a:p>
            <a:pPr eaLnBrk="1" hangingPunct="1"/>
            <a:r>
              <a:rPr lang="en-US" sz="2300" b="1" smtClean="0"/>
              <a:t>Conducted Baseline Greenhouse Gas (GHG) Inventory</a:t>
            </a:r>
          </a:p>
          <a:p>
            <a:pPr lvl="1" eaLnBrk="1" hangingPunct="1"/>
            <a:r>
              <a:rPr lang="en-US" sz="1800" smtClean="0">
                <a:solidFill>
                  <a:schemeClr val="hlink"/>
                </a:solidFill>
              </a:rPr>
              <a:t>ICLEI software used to inventory GHG Emissions for City and Community. Established base year of 2005.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7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75000"/>
              </a:lnSpc>
            </a:pPr>
            <a:r>
              <a:rPr lang="en-US" sz="2300" b="1" smtClean="0"/>
              <a:t>Set Target GHG Reductions</a:t>
            </a:r>
          </a:p>
          <a:p>
            <a:pPr lvl="1" eaLnBrk="1" hangingPunct="1"/>
            <a:r>
              <a:rPr lang="en-US" sz="1700" b="1" smtClean="0">
                <a:solidFill>
                  <a:schemeClr val="hlink"/>
                </a:solidFill>
              </a:rPr>
              <a:t>City Council approves reducing emissions to 25% below 2005 levels by 2020.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700" b="1" smtClean="0">
              <a:solidFill>
                <a:schemeClr val="hlink"/>
              </a:solidFill>
            </a:endParaRPr>
          </a:p>
          <a:p>
            <a:pPr eaLnBrk="1" hangingPunct="1"/>
            <a:r>
              <a:rPr lang="en-US" sz="2300" b="1" smtClean="0"/>
              <a:t>Assisted in the preparation of the Sustainability Element of the City’s 2030 General Plan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endParaRPr lang="en-US" sz="2300" b="1" smtClean="0"/>
          </a:p>
          <a:p>
            <a:pPr eaLnBrk="1" hangingPunct="1"/>
            <a:r>
              <a:rPr lang="en-US" sz="2300" b="1" smtClean="0"/>
              <a:t>Climate Action Plan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700" smtClean="0">
              <a:solidFill>
                <a:schemeClr val="hlink"/>
              </a:solidFill>
            </a:endParaRPr>
          </a:p>
        </p:txBody>
      </p:sp>
      <p:pic>
        <p:nvPicPr>
          <p:cNvPr id="21507" name="Picture 3" descr="chicosea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4038" y="5600700"/>
            <a:ext cx="9699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itle 1"/>
          <p:cNvSpPr>
            <a:spLocks noGrp="1"/>
          </p:cNvSpPr>
          <p:nvPr>
            <p:ph type="title" idx="4294967295"/>
          </p:nvPr>
        </p:nvSpPr>
        <p:spPr>
          <a:xfrm>
            <a:off x="917575" y="2778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2005 Emissions Inventory Results</a:t>
            </a:r>
          </a:p>
        </p:txBody>
      </p:sp>
      <p:sp>
        <p:nvSpPr>
          <p:cNvPr id="29704" name="TextBox 4"/>
          <p:cNvSpPr txBox="1">
            <a:spLocks noChangeArrowheads="1"/>
          </p:cNvSpPr>
          <p:nvPr/>
        </p:nvSpPr>
        <p:spPr bwMode="auto">
          <a:xfrm>
            <a:off x="0" y="6324600"/>
            <a:ext cx="559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Total 2005 Emissions: 514,332 MteCO2</a:t>
            </a:r>
          </a:p>
        </p:txBody>
      </p:sp>
      <p:pic>
        <p:nvPicPr>
          <p:cNvPr id="29705" name="Picture 3" descr="chicosea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4038" y="5600700"/>
            <a:ext cx="9699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1295400" y="1600200"/>
          <a:ext cx="6858000" cy="4754563"/>
        </p:xfrm>
        <a:graphic>
          <a:graphicData uri="http://schemas.openxmlformats.org/presentationml/2006/ole">
            <p:oleObj spid="_x0000_s29702" name="Chart" r:id="rId5" imgW="5762549" imgH="4181551" progId="Excel.Chart.8">
              <p:embed/>
            </p:oleObj>
          </a:graphicData>
        </a:graphic>
      </p:graphicFrame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5486400" y="1789113"/>
            <a:ext cx="2362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99"/>
                </a:solidFill>
              </a:rPr>
              <a:t>Inventory Breakdown </a:t>
            </a:r>
          </a:p>
          <a:p>
            <a:pPr algn="ctr"/>
            <a:r>
              <a:rPr lang="en-US" b="1">
                <a:solidFill>
                  <a:srgbClr val="000099"/>
                </a:solidFill>
              </a:rPr>
              <a:t>by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917575" y="277813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Emissions Inventory Baseline and Projections</a:t>
            </a:r>
          </a:p>
        </p:txBody>
      </p:sp>
      <p:pic>
        <p:nvPicPr>
          <p:cNvPr id="31746" name="Picture 3" descr="chicosea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4038" y="5600700"/>
            <a:ext cx="9699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7086600" cy="44084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Climate Action Plan Targets</a:t>
            </a:r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 smtClean="0"/>
              <a:t>Phase I Target:</a:t>
            </a:r>
            <a:r>
              <a:rPr lang="en-US" smtClean="0"/>
              <a:t> Reduce GHG emissions to 5% below 2005 levels by the end of 2015.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solidFill>
                  <a:schemeClr val="hlink"/>
                </a:solidFill>
              </a:rPr>
              <a:t>= Total Reduction of 140,103 MtCO2e per year</a:t>
            </a:r>
          </a:p>
          <a:p>
            <a:r>
              <a:rPr lang="en-US" b="1" smtClean="0"/>
              <a:t>Phase II Target:</a:t>
            </a:r>
            <a:r>
              <a:rPr lang="en-US" smtClean="0"/>
              <a:t>  Further Reduce GHG emissions to 25% below 2005 base year levels by end of 2020.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solidFill>
                  <a:schemeClr val="hlink"/>
                </a:solidFill>
              </a:rPr>
              <a:t>= Total Reduction of 169,653 MtCO2e per year</a:t>
            </a:r>
          </a:p>
          <a:p>
            <a:pPr lvl="1">
              <a:buFont typeface="Wingdings" pitchFamily="2" charset="2"/>
              <a:buNone/>
            </a:pPr>
            <a:endParaRPr lang="en-US" smtClean="0">
              <a:solidFill>
                <a:schemeClr val="hlink"/>
              </a:solidFill>
            </a:endParaRPr>
          </a:p>
          <a:p>
            <a:r>
              <a:rPr lang="en-US" b="1" smtClean="0">
                <a:solidFill>
                  <a:schemeClr val="hlink"/>
                </a:solidFill>
              </a:rPr>
              <a:t>Total GHG Reductions:  309,756 MtCO2e</a:t>
            </a:r>
            <a:endParaRPr lang="en-US" sz="3000" b="1" smtClean="0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en-US" smtClean="0">
              <a:solidFill>
                <a:schemeClr val="hlink"/>
              </a:solidFill>
            </a:endParaRPr>
          </a:p>
        </p:txBody>
      </p:sp>
      <p:pic>
        <p:nvPicPr>
          <p:cNvPr id="33795" name="Picture 3" descr="chicosea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4038" y="5600700"/>
            <a:ext cx="9699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Sector Goals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876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400" smtClean="0"/>
              <a:t>The Goal is to Reduce Relative GHG Emissions from the Following Sectors: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200" smtClean="0">
                <a:solidFill>
                  <a:schemeClr val="hlink"/>
                </a:solidFill>
              </a:rPr>
              <a:t>Transportation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200" smtClean="0">
                <a:solidFill>
                  <a:schemeClr val="hlink"/>
                </a:solidFill>
              </a:rPr>
              <a:t>Energy &amp; Water Conservation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200" smtClean="0">
                <a:solidFill>
                  <a:schemeClr val="hlink"/>
                </a:solidFill>
              </a:rPr>
              <a:t>Solid Waste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200" smtClean="0">
                <a:solidFill>
                  <a:schemeClr val="hlink"/>
                </a:solidFill>
              </a:rPr>
              <a:t>Community Outreach</a:t>
            </a:r>
          </a:p>
          <a:p>
            <a:pPr lvl="2" eaLnBrk="1" hangingPunct="1">
              <a:lnSpc>
                <a:spcPct val="130000"/>
              </a:lnSpc>
            </a:pPr>
            <a:r>
              <a:rPr lang="en-US" sz="2000" smtClean="0"/>
              <a:t>Sustainable Business Program</a:t>
            </a:r>
          </a:p>
          <a:p>
            <a:pPr lvl="2" eaLnBrk="1" hangingPunct="1">
              <a:lnSpc>
                <a:spcPct val="130000"/>
              </a:lnSpc>
            </a:pPr>
            <a:r>
              <a:rPr lang="en-US" sz="2000" smtClean="0"/>
              <a:t>Outreach and Education Committee</a:t>
            </a:r>
          </a:p>
          <a:p>
            <a:pPr lvl="2" eaLnBrk="1" hangingPunct="1">
              <a:lnSpc>
                <a:spcPct val="130000"/>
              </a:lnSpc>
            </a:pPr>
            <a:r>
              <a:rPr lang="en-US" sz="2000" smtClean="0"/>
              <a:t>PG&amp;E Innovators Pilot Program</a:t>
            </a:r>
          </a:p>
          <a:p>
            <a:pPr lvl="2" eaLnBrk="1" hangingPunct="1">
              <a:lnSpc>
                <a:spcPct val="130000"/>
              </a:lnSpc>
            </a:pPr>
            <a:r>
              <a:rPr lang="en-US" sz="2000" smtClean="0"/>
              <a:t>Sustainability Website</a:t>
            </a:r>
          </a:p>
        </p:txBody>
      </p:sp>
      <p:pic>
        <p:nvPicPr>
          <p:cNvPr id="46083" name="Picture 3" descr="chicosea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4038" y="5600700"/>
            <a:ext cx="9699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Mitigation Actions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than 80 potential GHG reduction measures identified by the Sustainability Task Force and City Staff</a:t>
            </a:r>
            <a:r>
              <a:rPr lang="en-US" sz="2400" smtClean="0"/>
              <a:t>.</a:t>
            </a:r>
          </a:p>
          <a:p>
            <a:pPr lvl="1" eaLnBrk="1" hangingPunct="1"/>
            <a:r>
              <a:rPr lang="en-US" sz="2400" smtClean="0">
                <a:solidFill>
                  <a:schemeClr val="hlink"/>
                </a:solidFill>
              </a:rPr>
              <a:t>The majority promoted in the 2030 General Plan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75000"/>
              </a:lnSpc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Chose Actions based on: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400" smtClean="0">
                <a:solidFill>
                  <a:schemeClr val="hlink"/>
                </a:solidFill>
              </a:rPr>
              <a:t>GHG reduction potential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400" smtClean="0">
                <a:solidFill>
                  <a:schemeClr val="hlink"/>
                </a:solidFill>
              </a:rPr>
              <a:t>Costs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400" smtClean="0">
                <a:solidFill>
                  <a:schemeClr val="hlink"/>
                </a:solidFill>
              </a:rPr>
              <a:t>Feasibility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400" smtClean="0">
                <a:solidFill>
                  <a:schemeClr val="hlink"/>
                </a:solidFill>
              </a:rPr>
              <a:t>Other benefits associated with the measures (i.e. energy savings)</a:t>
            </a:r>
            <a:r>
              <a:rPr lang="en-US" sz="2400" smtClean="0"/>
              <a:t> </a:t>
            </a:r>
          </a:p>
          <a:p>
            <a:pPr lvl="1" eaLnBrk="1" hangingPunct="1"/>
            <a:endParaRPr lang="en-US" sz="2400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2634</TotalTime>
  <Words>735</Words>
  <Application>Microsoft Macintosh PowerPoint</Application>
  <PresentationFormat>On-screen Show (4:3)</PresentationFormat>
  <Paragraphs>140</Paragraphs>
  <Slides>20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Wingdings</vt:lpstr>
      <vt:lpstr>Calibri</vt:lpstr>
      <vt:lpstr>Layers</vt:lpstr>
      <vt:lpstr>Layers</vt:lpstr>
      <vt:lpstr>Chart</vt:lpstr>
      <vt:lpstr>CITY OF CHICO 2020 CLIMATE ACTION PLAN</vt:lpstr>
      <vt:lpstr>Chico Climate Action History</vt:lpstr>
      <vt:lpstr>Slide 3</vt:lpstr>
      <vt:lpstr>STF Accomplishments</vt:lpstr>
      <vt:lpstr>2005 Emissions Inventory Results</vt:lpstr>
      <vt:lpstr>Emissions Inventory Baseline and Projections</vt:lpstr>
      <vt:lpstr>Climate Action Plan Targets</vt:lpstr>
      <vt:lpstr>Sector Goals</vt:lpstr>
      <vt:lpstr>Mitigation Actions</vt:lpstr>
      <vt:lpstr>How GHG Reduction Actions Count</vt:lpstr>
      <vt:lpstr>How Their Impact is Quantified</vt:lpstr>
      <vt:lpstr>SOURCES FOR ESTIMATING GHG EMISSION REDUCTIONS</vt:lpstr>
      <vt:lpstr>For Example</vt:lpstr>
      <vt:lpstr>Identified Emissions Reductions Between 2005-2015</vt:lpstr>
      <vt:lpstr>Slide 15</vt:lpstr>
      <vt:lpstr>Examples of Some Phase 1 Actions</vt:lpstr>
      <vt:lpstr>Implementation Monitoring</vt:lpstr>
      <vt:lpstr>Phase II Amendment Process</vt:lpstr>
      <vt:lpstr>Climate Action Plan Timeline</vt:lpstr>
      <vt:lpstr>Contact Information</vt:lpstr>
    </vt:vector>
  </TitlesOfParts>
  <Company>California State University, Chico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falexander</dc:creator>
  <cp:lastModifiedBy>Linda Herman</cp:lastModifiedBy>
  <cp:revision>256</cp:revision>
  <cp:lastPrinted>2011-02-23T22:05:53Z</cp:lastPrinted>
  <dcterms:created xsi:type="dcterms:W3CDTF">2011-03-07T20:15:00Z</dcterms:created>
  <dcterms:modified xsi:type="dcterms:W3CDTF">2012-03-05T23:42:41Z</dcterms:modified>
</cp:coreProperties>
</file>